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Lato"/>
      <p:bold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i1wVrlTuTX8ZMDxrRlQfyBS6J7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Lato-bold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20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280190" y="2240637"/>
            <a:ext cx="7556421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6150"/>
              <a:buFont typeface="Lato"/>
              <a:buNone/>
            </a:pPr>
            <a:r>
              <a:rPr b="1" i="0" lang="en-US" sz="61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Fundamentos de la teoría keynesiana</a:t>
            </a:r>
            <a:endParaRPr b="0" i="0" sz="615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280190" y="4537234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teoría keynesiana, desarrollada por el economista británico John Maynard Keynes, propone un papel activo del Estado para estimular la economía y reducir el desempleo. Sus principios fundamentales se enfocan en la demanda agregada y la intervención gubernamental.</a:t>
            </a:r>
            <a:endParaRPr b="0" i="0" sz="1750" u="none" cap="none" strike="noStrike"/>
          </a:p>
        </p:txBody>
      </p:sp>
      <p:sp>
        <p:nvSpPr>
          <p:cNvPr id="51" name="Google Shape;51;p1"/>
          <p:cNvSpPr/>
          <p:nvPr/>
        </p:nvSpPr>
        <p:spPr>
          <a:xfrm>
            <a:off x="12790050" y="7754250"/>
            <a:ext cx="1840500" cy="475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/>
          <p:nvPr/>
        </p:nvSpPr>
        <p:spPr>
          <a:xfrm>
            <a:off x="6189940" y="593050"/>
            <a:ext cx="7736919" cy="12563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950"/>
              <a:buFont typeface="Lato"/>
              <a:buNone/>
            </a:pPr>
            <a:r>
              <a:rPr b="1" i="0" lang="en-US" sz="39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Antecedentes históricos y contexto económico</a:t>
            </a:r>
            <a:endParaRPr b="0" i="0" sz="395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6479977" y="2150864"/>
            <a:ext cx="22860" cy="5485567"/>
          </a:xfrm>
          <a:prstGeom prst="roundRect">
            <a:avLst>
              <a:gd fmla="val 131919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694706" y="2591633"/>
            <a:ext cx="703540" cy="22860"/>
          </a:xfrm>
          <a:prstGeom prst="roundRect">
            <a:avLst>
              <a:gd fmla="val 131919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6265247" y="2376964"/>
            <a:ext cx="452318" cy="452318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6403955" y="2452330"/>
            <a:ext cx="174903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350"/>
              <a:buFont typeface="Lato"/>
              <a:buNone/>
            </a:pPr>
            <a:r>
              <a:rPr b="1" i="0" lang="en-US" sz="2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35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7597140" y="2351842"/>
            <a:ext cx="2512933" cy="314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50"/>
              <a:buFont typeface="Lato"/>
              <a:buNone/>
            </a:pPr>
            <a:r>
              <a:rPr b="1" i="0" lang="en-US" sz="19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Recesión y Depresión</a:t>
            </a:r>
            <a:endParaRPr b="0" i="0" sz="195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7597140" y="2786539"/>
            <a:ext cx="6329720" cy="9651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None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teoría keynesiana surgió como respuesta a la Gran Depresión de la década de 1930, una crisis económica sin precedentes que afectó gravemente a los países industrializados.</a:t>
            </a:r>
            <a:endParaRPr b="0" i="0" sz="1550" u="none" cap="none" strike="noStrike"/>
          </a:p>
        </p:txBody>
      </p:sp>
      <p:sp>
        <p:nvSpPr>
          <p:cNvPr id="65" name="Google Shape;65;p2"/>
          <p:cNvSpPr/>
          <p:nvPr/>
        </p:nvSpPr>
        <p:spPr>
          <a:xfrm>
            <a:off x="6694706" y="4594384"/>
            <a:ext cx="703540" cy="22860"/>
          </a:xfrm>
          <a:prstGeom prst="roundRect">
            <a:avLst>
              <a:gd fmla="val 131919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6265247" y="4379714"/>
            <a:ext cx="452318" cy="452318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6403955" y="4455081"/>
            <a:ext cx="174903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350"/>
              <a:buFont typeface="Lato"/>
              <a:buNone/>
            </a:pPr>
            <a:r>
              <a:rPr b="1" i="0" lang="en-US" sz="2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3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7597140" y="4354592"/>
            <a:ext cx="2512933" cy="314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50"/>
              <a:buFont typeface="Lato"/>
              <a:buNone/>
            </a:pPr>
            <a:r>
              <a:rPr b="1" i="0" lang="en-US" sz="19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Fallas del Liberalismo</a:t>
            </a:r>
            <a:endParaRPr b="0" i="0" sz="19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7597140" y="4789289"/>
            <a:ext cx="6329720" cy="9651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None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Las políticas económicas liberales no lograron restablecer el crecimiento y el empleo, lo que abrió paso a las ideas de Keynes sobre la intervención gubernamental.</a:t>
            </a:r>
            <a:endParaRPr b="0" i="0" sz="155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6694706" y="6597134"/>
            <a:ext cx="703540" cy="22860"/>
          </a:xfrm>
          <a:prstGeom prst="roundRect">
            <a:avLst>
              <a:gd fmla="val 131919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6265247" y="6382464"/>
            <a:ext cx="452318" cy="452318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6403955" y="6457831"/>
            <a:ext cx="174903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350"/>
              <a:buFont typeface="Lato"/>
              <a:buNone/>
            </a:pPr>
            <a:r>
              <a:rPr b="1" i="0" lang="en-US" sz="23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35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7597140" y="6357342"/>
            <a:ext cx="2512933" cy="314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50"/>
              <a:buFont typeface="Lato"/>
              <a:buNone/>
            </a:pPr>
            <a:r>
              <a:rPr b="1" i="0" lang="en-US" sz="19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Auge del Estatismo</a:t>
            </a:r>
            <a:endParaRPr b="0" i="0" sz="195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7597140" y="6792039"/>
            <a:ext cx="6329720" cy="6434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50"/>
              <a:buFont typeface="Lato"/>
              <a:buNone/>
            </a:pPr>
            <a:r>
              <a:rPr b="0" i="0" lang="en-US" sz="15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contexto histórico favoreció el fortalecimiento del papel del Estado en la economía, como una alternativa a los excesos del libre mercado.</a:t>
            </a:r>
            <a:endParaRPr b="0" i="0" sz="1550" u="none" cap="none" strike="noStrike"/>
          </a:p>
        </p:txBody>
      </p:sp>
      <p:sp>
        <p:nvSpPr>
          <p:cNvPr id="75" name="Google Shape;75;p2"/>
          <p:cNvSpPr/>
          <p:nvPr/>
        </p:nvSpPr>
        <p:spPr>
          <a:xfrm>
            <a:off x="12790050" y="7754250"/>
            <a:ext cx="1840500" cy="475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/>
          <p:nvPr/>
        </p:nvSpPr>
        <p:spPr>
          <a:xfrm>
            <a:off x="793790" y="2358509"/>
            <a:ext cx="1244715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Conceptos clave: demanda agregada y desempleo</a:t>
            </a:r>
            <a:endParaRPr b="0" i="0" sz="4450" u="none" cap="none" strike="noStrike"/>
          </a:p>
        </p:txBody>
      </p:sp>
      <p:sp>
        <p:nvSpPr>
          <p:cNvPr id="82" name="Google Shape;82;p3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Demanda Agregada</a:t>
            </a:r>
            <a:endParaRPr b="0" i="0" sz="220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Keynes argumentaba que la demanda total de bienes y servicios en la economía determina el nivel de producción y empleo.</a:t>
            </a:r>
            <a:endParaRPr b="0" i="0" sz="175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Desempleo</a:t>
            </a:r>
            <a:endParaRPr b="0" i="0" sz="22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Consideraba que el desempleo surge cuando la demanda agregada es insuficiente, lo que impide que se alcance el pleno empleo.</a:t>
            </a:r>
            <a:endParaRPr b="0" i="0" sz="17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Intervención Estatal</a:t>
            </a:r>
            <a:endParaRPr b="0" i="0" sz="22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Propuso que el Estado intervenga para estimular la demanda y reducir el desempleo, a través de políticas fiscales y monetarias.</a:t>
            </a:r>
            <a:endParaRPr b="0" i="0" sz="175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12790050" y="7754250"/>
            <a:ext cx="1840500" cy="4755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/>
          <p:nvPr/>
        </p:nvSpPr>
        <p:spPr>
          <a:xfrm>
            <a:off x="778669" y="613410"/>
            <a:ext cx="7586663" cy="1390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350"/>
              <a:buFont typeface="Lato"/>
              <a:buNone/>
            </a:pPr>
            <a:r>
              <a:rPr b="1" i="0" lang="en-US" sz="43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El papel del Estado en la economía según Keynes</a:t>
            </a:r>
            <a:endParaRPr b="0" i="0" sz="435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778669" y="2337792"/>
            <a:ext cx="3682127" cy="2705933"/>
          </a:xfrm>
          <a:prstGeom prst="roundRect">
            <a:avLst>
              <a:gd fmla="val 123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"/>
          <p:cNvSpPr/>
          <p:nvPr/>
        </p:nvSpPr>
        <p:spPr>
          <a:xfrm>
            <a:off x="1001078" y="2560201"/>
            <a:ext cx="2781181" cy="347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Estabilizador</a:t>
            </a:r>
            <a:endParaRPr b="0" i="0" sz="21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1001078" y="3041333"/>
            <a:ext cx="3237309" cy="17799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Keynes consideraba que el Estado debe actuar como estabilizador económico, suavizando los ciclos de auge y recesión.</a:t>
            </a:r>
            <a:endParaRPr b="0" i="0" sz="17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4683204" y="2337792"/>
            <a:ext cx="3682127" cy="2705933"/>
          </a:xfrm>
          <a:prstGeom prst="roundRect">
            <a:avLst>
              <a:gd fmla="val 123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4905613" y="2560201"/>
            <a:ext cx="2781181" cy="347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Inversor</a:t>
            </a:r>
            <a:endParaRPr b="0" i="0" sz="215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4905613" y="3041333"/>
            <a:ext cx="3237309" cy="1423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Proponía que el Estado invierta en proyectos públicos para aumentar la demanda agregada y el empleo.</a:t>
            </a:r>
            <a:endParaRPr b="0" i="0" sz="175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778669" y="5266134"/>
            <a:ext cx="3682127" cy="2349937"/>
          </a:xfrm>
          <a:prstGeom prst="roundRect">
            <a:avLst>
              <a:gd fmla="val 1420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1001078" y="5488543"/>
            <a:ext cx="2781181" cy="347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Regulador</a:t>
            </a:r>
            <a:endParaRPr b="0" i="0" sz="215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1001078" y="5969675"/>
            <a:ext cx="3237309" cy="1423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Defendía la idea de que el Estado regule los mercados y la actividad económica para corregir fallas del sistema.</a:t>
            </a:r>
            <a:endParaRPr b="0" i="0" sz="175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4683204" y="5266134"/>
            <a:ext cx="3682127" cy="2349937"/>
          </a:xfrm>
          <a:prstGeom prst="roundRect">
            <a:avLst>
              <a:gd fmla="val 1420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4905613" y="5488543"/>
            <a:ext cx="2781181" cy="347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Redistribuidor</a:t>
            </a:r>
            <a:endParaRPr b="0" i="0" sz="215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4905613" y="5969675"/>
            <a:ext cx="3237309" cy="1067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Keynes apoyaba la redistribución de la riqueza a través de impuestos y políticas sociales.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300"/>
              <a:buFont typeface="Lato"/>
              <a:buNone/>
            </a:pPr>
            <a:r>
              <a:rPr b="1" i="0" lang="en-US" sz="43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Políticas fiscales y monetarias keynesianas</a:t>
            </a:r>
            <a:endParaRPr b="0" i="0" sz="4300" u="none" cap="none" strike="noStrike"/>
          </a:p>
        </p:txBody>
      </p:sp>
      <p:pic>
        <p:nvPicPr>
          <p:cNvPr descr="preencoded.png" id="115" name="Google Shape;11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0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Políticas Fiscales</a:t>
            </a:r>
            <a:endParaRPr b="0" i="0" sz="2150" u="none" cap="none" strike="noStrike"/>
          </a:p>
        </p:txBody>
      </p:sp>
      <p:sp>
        <p:nvSpPr>
          <p:cNvPr id="117" name="Google Shape;117;p5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Keynes propuso el uso del gasto público y los impuestos para estimular la demanda agregada y el empleo.</a:t>
            </a:r>
            <a:endParaRPr b="0" i="0" sz="1700" u="none" cap="none" strike="noStrike"/>
          </a:p>
        </p:txBody>
      </p:sp>
      <p:pic>
        <p:nvPicPr>
          <p:cNvPr descr="preencoded.png" id="118" name="Google Shape;11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0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5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Políticas Monetarias</a:t>
            </a:r>
            <a:endParaRPr b="0" i="0" sz="215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Recomendó que los bancos centrales reduzcan las tasas de interés para incentivar la inversión y el consumo.</a:t>
            </a:r>
            <a:endParaRPr b="0" i="0" sz="1700" u="none" cap="none" strike="noStrike"/>
          </a:p>
        </p:txBody>
      </p:sp>
      <p:pic>
        <p:nvPicPr>
          <p:cNvPr descr="preencoded.png" id="121" name="Google Shape;12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30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50"/>
              <a:buFont typeface="Lato"/>
              <a:buNone/>
            </a:pPr>
            <a:r>
              <a:rPr b="1" i="0" lang="en-US" sz="21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Éxito Limitado</a:t>
            </a:r>
            <a:endParaRPr b="0" i="0" sz="215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Aunque estas políticas tuvieron cierto éxito, también enfrentaron críticas y dificultades en su aplicación práctica.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/>
          <p:nvPr/>
        </p:nvSpPr>
        <p:spPr>
          <a:xfrm>
            <a:off x="740093" y="596860"/>
            <a:ext cx="7663815" cy="1321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150"/>
              <a:buFont typeface="Lato"/>
              <a:buNone/>
            </a:pPr>
            <a:r>
              <a:rPr b="1" i="0" lang="en-US" sz="41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Críticas y limitaciones de la teoría keynesiana</a:t>
            </a:r>
            <a:endParaRPr b="0" i="0" sz="4150" u="none" cap="none" strike="noStrike"/>
          </a:p>
        </p:txBody>
      </p:sp>
      <p:pic>
        <p:nvPicPr>
          <p:cNvPr descr="preencoded.png" id="131" name="Google Shape;13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0093" y="2235875"/>
            <a:ext cx="528638" cy="52863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/>
          <p:nvPr/>
        </p:nvSpPr>
        <p:spPr>
          <a:xfrm>
            <a:off x="740093" y="2975967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Inflación</a:t>
            </a:r>
            <a:endParaRPr b="0" i="0" sz="205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740093" y="3433167"/>
            <a:ext cx="3673316" cy="1014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Las políticas keynesianas fueron cuestionadas por generar presiones inflacionarias.</a:t>
            </a:r>
            <a:endParaRPr b="0" i="0" sz="1650" u="none" cap="none" strike="noStrike"/>
          </a:p>
        </p:txBody>
      </p:sp>
      <p:pic>
        <p:nvPicPr>
          <p:cNvPr descr="preencoded.png" id="134" name="Google Shape;13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30591" y="2235875"/>
            <a:ext cx="528638" cy="52863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4730591" y="2975967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Déficit Fiscal</a:t>
            </a:r>
            <a:endParaRPr b="0" i="0" sz="2050" u="none" cap="none" strike="noStrike"/>
          </a:p>
        </p:txBody>
      </p:sp>
      <p:sp>
        <p:nvSpPr>
          <p:cNvPr id="136" name="Google Shape;136;p6"/>
          <p:cNvSpPr/>
          <p:nvPr/>
        </p:nvSpPr>
        <p:spPr>
          <a:xfrm>
            <a:off x="4730591" y="3433167"/>
            <a:ext cx="3673316" cy="13530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aumento del gasto público y el endeudamiento generaron preocupaciones sobre la sostenibilidad de las finanzas públicas.</a:t>
            </a:r>
            <a:endParaRPr b="0" i="0" sz="1650" u="none" cap="none" strike="noStrike"/>
          </a:p>
        </p:txBody>
      </p:sp>
      <p:pic>
        <p:nvPicPr>
          <p:cNvPr descr="preencoded.png" id="137" name="Google Shape;13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0093" y="5420558"/>
            <a:ext cx="528638" cy="52863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740093" y="6160651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Rigideces</a:t>
            </a:r>
            <a:endParaRPr b="0" i="0" sz="2050" u="none" cap="none" strike="noStrike"/>
          </a:p>
        </p:txBody>
      </p:sp>
      <p:sp>
        <p:nvSpPr>
          <p:cNvPr id="139" name="Google Shape;139;p6"/>
          <p:cNvSpPr/>
          <p:nvPr/>
        </p:nvSpPr>
        <p:spPr>
          <a:xfrm>
            <a:off x="740093" y="6617851"/>
            <a:ext cx="3673316" cy="1014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Se criticaba la falta de flexibilidad de los mercados y la intervención estatal excesiva.</a:t>
            </a:r>
            <a:endParaRPr b="0" i="0" sz="1650" u="none" cap="none" strike="noStrike"/>
          </a:p>
        </p:txBody>
      </p:sp>
      <p:pic>
        <p:nvPicPr>
          <p:cNvPr descr="preencoded.png" id="140" name="Google Shape;140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30591" y="5420558"/>
            <a:ext cx="528638" cy="52863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6"/>
          <p:cNvSpPr/>
          <p:nvPr/>
        </p:nvSpPr>
        <p:spPr>
          <a:xfrm>
            <a:off x="4730591" y="6160651"/>
            <a:ext cx="2643426" cy="330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50"/>
              <a:buFont typeface="Lato"/>
              <a:buNone/>
            </a:pPr>
            <a:r>
              <a:rPr b="1" i="0" lang="en-US" sz="20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Limitaciones Teóricas</a:t>
            </a:r>
            <a:endParaRPr b="0" i="0" sz="2050" u="none" cap="none" strike="noStrike"/>
          </a:p>
        </p:txBody>
      </p:sp>
      <p:sp>
        <p:nvSpPr>
          <p:cNvPr id="142" name="Google Shape;142;p6"/>
          <p:cNvSpPr/>
          <p:nvPr/>
        </p:nvSpPr>
        <p:spPr>
          <a:xfrm>
            <a:off x="4730591" y="6617851"/>
            <a:ext cx="3673316" cy="1014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0"/>
              <a:buFont typeface="Lato"/>
              <a:buNone/>
            </a:pPr>
            <a:r>
              <a:rPr b="0" i="0" lang="en-US" sz="1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Algunos economistas cuestionaron los supuestos y la coherencia interna de la teoría keynesiana.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/>
          <p:nvPr/>
        </p:nvSpPr>
        <p:spPr>
          <a:xfrm>
            <a:off x="729020" y="902256"/>
            <a:ext cx="7685961" cy="130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100"/>
              <a:buFont typeface="Lato"/>
              <a:buNone/>
            </a:pPr>
            <a:r>
              <a:rPr b="1" i="0" lang="en-US" sz="41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Vigencia y aplicación actual de las ideas keynesianas</a:t>
            </a:r>
            <a:endParaRPr b="0" i="0" sz="4100" u="none" cap="none" strike="noStrike"/>
          </a:p>
        </p:txBody>
      </p:sp>
      <p:sp>
        <p:nvSpPr>
          <p:cNvPr id="150" name="Google Shape;150;p7"/>
          <p:cNvSpPr/>
          <p:nvPr/>
        </p:nvSpPr>
        <p:spPr>
          <a:xfrm>
            <a:off x="729020" y="2516505"/>
            <a:ext cx="7685961" cy="4810839"/>
          </a:xfrm>
          <a:prstGeom prst="roundRect">
            <a:avLst>
              <a:gd fmla="val 650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736640" y="2524125"/>
            <a:ext cx="7670721" cy="159853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944880" y="2656642"/>
            <a:ext cx="3415070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Políticas Expansivas</a:t>
            </a:r>
            <a:endParaRPr b="0" i="0" sz="1600" u="none" cap="none" strike="noStrike"/>
          </a:p>
        </p:txBody>
      </p:sp>
      <p:sp>
        <p:nvSpPr>
          <p:cNvPr id="153" name="Google Shape;153;p7"/>
          <p:cNvSpPr/>
          <p:nvPr/>
        </p:nvSpPr>
        <p:spPr>
          <a:xfrm>
            <a:off x="4784050" y="2656642"/>
            <a:ext cx="341507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Las ideas keynesianas han resurgido en respuesta a crisis económicas recientes, con el uso de políticas fiscales y monetarias expansivas.</a:t>
            </a:r>
            <a:endParaRPr b="0" i="0" sz="160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736640" y="4122658"/>
            <a:ext cx="7670721" cy="159853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944880" y="4255175"/>
            <a:ext cx="3415070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Regulación y Papel del Estado</a:t>
            </a:r>
            <a:endParaRPr b="0" i="0" sz="1600" u="none" cap="none" strike="noStrike"/>
          </a:p>
        </p:txBody>
      </p:sp>
      <p:sp>
        <p:nvSpPr>
          <p:cNvPr id="156" name="Google Shape;156;p7"/>
          <p:cNvSpPr/>
          <p:nvPr/>
        </p:nvSpPr>
        <p:spPr>
          <a:xfrm>
            <a:off x="4784050" y="4255175"/>
            <a:ext cx="341507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necesidad de una mayor regulación y participación del Estado en la economía sigue siendo un tema de debate.</a:t>
            </a:r>
            <a:endParaRPr b="0" i="0" sz="160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736640" y="5721191"/>
            <a:ext cx="7670721" cy="159853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944880" y="5853708"/>
            <a:ext cx="3415070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Nuevos Desafíos</a:t>
            </a:r>
            <a:endParaRPr b="0" i="0" sz="1600" u="none" cap="none" strike="noStrike"/>
          </a:p>
        </p:txBody>
      </p:sp>
      <p:sp>
        <p:nvSpPr>
          <p:cNvPr id="159" name="Google Shape;159;p7"/>
          <p:cNvSpPr/>
          <p:nvPr/>
        </p:nvSpPr>
        <p:spPr>
          <a:xfrm>
            <a:off x="4784050" y="5853708"/>
            <a:ext cx="341507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Los desafíos actuales, como la globalización y el cambio tecnológico, plantean la necesidad de adaptar el pensamiento keynesiano.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5" name="Google Shape;1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Conclusiones y lecciones aprendidas</a:t>
            </a:r>
            <a:endParaRPr b="0" i="0" sz="4450" u="none" cap="none" strike="noStrike"/>
          </a:p>
        </p:txBody>
      </p:sp>
      <p:sp>
        <p:nvSpPr>
          <p:cNvPr id="167" name="Google Shape;167;p8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950238" y="3386138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650" u="none" cap="none" strike="noStrike"/>
          </a:p>
        </p:txBody>
      </p:sp>
      <p:sp>
        <p:nvSpPr>
          <p:cNvPr id="169" name="Google Shape;169;p8"/>
          <p:cNvSpPr/>
          <p:nvPr/>
        </p:nvSpPr>
        <p:spPr>
          <a:xfrm>
            <a:off x="1530906" y="3301127"/>
            <a:ext cx="291000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Importancia del Estado</a:t>
            </a:r>
            <a:endParaRPr b="0" i="0" sz="2200" u="none" cap="none" strike="noStrike"/>
          </a:p>
        </p:txBody>
      </p:sp>
      <p:sp>
        <p:nvSpPr>
          <p:cNvPr id="170" name="Google Shape;170;p8"/>
          <p:cNvSpPr/>
          <p:nvPr/>
        </p:nvSpPr>
        <p:spPr>
          <a:xfrm>
            <a:off x="1530906" y="3791545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teoría keynesiana resalta la importancia del papel activo del Estado en la economía.</a:t>
            </a:r>
            <a:endParaRPr b="0" i="0" sz="1750" u="none" cap="none" strike="noStrike"/>
          </a:p>
        </p:txBody>
      </p:sp>
      <p:sp>
        <p:nvSpPr>
          <p:cNvPr id="171" name="Google Shape;171;p8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>
            <a:off x="4841915" y="3386138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6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5422583" y="3301127"/>
            <a:ext cx="291226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Gestión de la Demanda</a:t>
            </a:r>
            <a:endParaRPr b="0" i="0" sz="220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5422583" y="3791545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énfasis en la demanda agregada como motor del crecimiento y el empleo sigue siendo relevante.</a:t>
            </a:r>
            <a:endParaRPr b="0" i="0" sz="1750" u="none" cap="none" strike="noStrike"/>
          </a:p>
        </p:txBody>
      </p:sp>
      <p:sp>
        <p:nvSpPr>
          <p:cNvPr id="175" name="Google Shape;175;p8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>
            <a:off x="950238" y="5810131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650" u="none" cap="none" strike="noStrike"/>
          </a:p>
        </p:txBody>
      </p:sp>
      <p:sp>
        <p:nvSpPr>
          <p:cNvPr id="177" name="Google Shape;177;p8"/>
          <p:cNvSpPr/>
          <p:nvPr/>
        </p:nvSpPr>
        <p:spPr>
          <a:xfrm>
            <a:off x="1530906" y="5725120"/>
            <a:ext cx="381011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Adaptación a Nuevos Tiempos</a:t>
            </a:r>
            <a:endParaRPr b="0" i="0" sz="2200" u="none" cap="none" strike="noStrike"/>
          </a:p>
        </p:txBody>
      </p:sp>
      <p:sp>
        <p:nvSpPr>
          <p:cNvPr id="178" name="Google Shape;178;p8"/>
          <p:cNvSpPr/>
          <p:nvPr/>
        </p:nvSpPr>
        <p:spPr>
          <a:xfrm>
            <a:off x="1530906" y="6215539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Las ideas keynesianas requieren ser actualizadas para abordar los retos económicos contemporáneos.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2024-11-04T12:16:51Z</dcterms:created>
  <dc:creator>PptxGenJS</dc:creator>
</cp:coreProperties>
</file>